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4" d="100"/>
          <a:sy n="64" d="100"/>
        </p:scale>
        <p:origin x="72" y="3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smtClean="0"/>
              <a:t>3/29/2020</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57259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772984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ru-RU" smtClean="0"/>
              <a:t>Образец заголовка</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3/29/2020</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92249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3/29/2020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83905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5800" y="3132666"/>
            <a:ext cx="5311775" cy="308601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3132666"/>
            <a:ext cx="5334000" cy="308601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3/29/2020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5662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3/29/2020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7814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3/29/2020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27748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ru-RU" smtClean="0"/>
              <a:t>Образец заголовка</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smtClean="0"/>
              <a:t>3/29/2020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33507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smtClean="0"/>
              <a:t>3/29/2020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41729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smtClean="0"/>
              <a:t>3/29/2020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36866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Заголовок и подпись">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3/29/2020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678455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Цитата с подписью">
    <p:spTree>
      <p:nvGrpSpPr>
        <p:cNvPr id="1" name=""/>
        <p:cNvGrpSpPr/>
        <p:nvPr/>
      </p:nvGrpSpPr>
      <p:grpSpPr>
        <a:xfrm>
          <a:off x="0" y="0"/>
          <a:ext cx="0" cy="0"/>
          <a:chOff x="0" y="0"/>
          <a:chExt cx="0" cy="0"/>
        </a:xfrm>
      </p:grpSpPr>
      <p:pic>
        <p:nvPicPr>
          <p:cNvPr id="11" name="Picture 10"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3/29/2020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053270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Карточка имени">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smtClean="0"/>
              <a:pPr/>
              <a:t>3/29/2020</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173305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smtClean="0"/>
              <a:t>3/29/2020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729256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smtClean="0"/>
              <a:t>3/29/2020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952731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130636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smtClean="0"/>
              <a:pPr/>
              <a:t>3/29/2020</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82072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3/29/2020</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50314425"/>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07205" y="682943"/>
            <a:ext cx="9448800" cy="3026172"/>
          </a:xfrm>
        </p:spPr>
        <p:txBody>
          <a:bodyPr>
            <a:normAutofit/>
          </a:bodyPr>
          <a:lstStyle/>
          <a:p>
            <a:pPr indent="450215" algn="ctr">
              <a:spcAft>
                <a:spcPts val="0"/>
              </a:spcAft>
            </a:pPr>
            <a:r>
              <a:rPr lang="kk-KZ" sz="4400" b="1" dirty="0">
                <a:solidFill>
                  <a:schemeClr val="accent2"/>
                </a:solidFill>
                <a:latin typeface="Times New Roman" panose="02020603050405020304" pitchFamily="18" charset="0"/>
                <a:ea typeface="Times New Roman" panose="02020603050405020304" pitchFamily="18" charset="0"/>
              </a:rPr>
              <a:t>Кәсіпкерлік қызметтің тиімділігін талдау мен бағалау.</a:t>
            </a:r>
            <a:endParaRPr lang="ru-RU" sz="4400" dirty="0">
              <a:solidFill>
                <a:schemeClr val="accent2"/>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974300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7127" y="764373"/>
            <a:ext cx="10669073" cy="1293028"/>
          </a:xfrm>
        </p:spPr>
        <p:txBody>
          <a:bodyPr/>
          <a:lstStyle/>
          <a:p>
            <a:pPr algn="l"/>
            <a:r>
              <a:rPr lang="kk-KZ" b="1" i="1" u="sng" dirty="0" smtClean="0">
                <a:solidFill>
                  <a:schemeClr val="accent2"/>
                </a:solidFill>
                <a:latin typeface="Times New Roman" panose="02020603050405020304" pitchFamily="18" charset="0"/>
                <a:cs typeface="Times New Roman" panose="02020603050405020304" pitchFamily="18" charset="0"/>
              </a:rPr>
              <a:t>Қарастырылатын сұрақтар</a:t>
            </a:r>
            <a:endParaRPr lang="ru-RU" b="1" i="1" u="sng" dirty="0">
              <a:solidFill>
                <a:schemeClr val="accent2"/>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32393" y="2223984"/>
            <a:ext cx="10820400" cy="4024125"/>
          </a:xfrm>
        </p:spPr>
        <p:txBody>
          <a:bodyPr/>
          <a:lstStyle/>
          <a:p>
            <a:pPr marL="342900" lvl="0" indent="-342900" algn="just">
              <a:spcAft>
                <a:spcPts val="0"/>
              </a:spcAft>
              <a:buFont typeface="+mj-lt"/>
              <a:buAutoNum type="arabicPeriod"/>
              <a:tabLst>
                <a:tab pos="466725" algn="l"/>
              </a:tabLst>
            </a:pPr>
            <a:r>
              <a:rPr lang="kk-KZ" sz="2400" b="1" dirty="0">
                <a:latin typeface="Times New Roman" panose="02020603050405020304" pitchFamily="18" charset="0"/>
                <a:ea typeface="Times New Roman" panose="02020603050405020304" pitchFamily="18" charset="0"/>
              </a:rPr>
              <a:t>Экономикалық талдаудың негізгі мақстаттары мен міндеттері. өндіріс шығындарын талдау. Өткізу нарығында өнімдерді талдау. Кәсіпкерлік қызметте бәсекелестік табысты талдау. </a:t>
            </a:r>
            <a:endParaRPr lang="ru-RU" sz="24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66725" algn="l"/>
              </a:tabLst>
            </a:pPr>
            <a:r>
              <a:rPr lang="kk-KZ" sz="2400" b="1" dirty="0">
                <a:latin typeface="Times New Roman" panose="02020603050405020304" pitchFamily="18" charset="0"/>
                <a:ea typeface="Times New Roman" panose="02020603050405020304" pitchFamily="18" charset="0"/>
              </a:rPr>
              <a:t>Қызмет қорытындыларын талдау – активтердің табыстылығы мен айналымдылығын талдау, төлем қабілеттілікті және өтімділікті талдау.</a:t>
            </a:r>
            <a:endParaRPr lang="ru-RU" sz="24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66725" algn="l"/>
              </a:tabLst>
            </a:pPr>
            <a:r>
              <a:rPr lang="kk-KZ" sz="2400" b="1" dirty="0">
                <a:latin typeface="Times New Roman" panose="02020603050405020304" pitchFamily="18" charset="0"/>
                <a:ea typeface="Times New Roman" panose="02020603050405020304" pitchFamily="18" charset="0"/>
              </a:rPr>
              <a:t>Кәсіпорынның кәсіпкерлік қызметін бағалау. Кәсіпкерлік қызмет тиімділігінің әдістемесі.</a:t>
            </a:r>
            <a:endParaRPr lang="ru-RU" sz="2400" dirty="0">
              <a:latin typeface="Times New Roman" panose="02020603050405020304" pitchFamily="18" charset="0"/>
              <a:ea typeface="Times New Roman" panose="02020603050405020304" pitchFamily="18" charset="0"/>
            </a:endParaRPr>
          </a:p>
          <a:p>
            <a:endParaRPr lang="ru-RU" dirty="0"/>
          </a:p>
        </p:txBody>
      </p:sp>
      <p:sp>
        <p:nvSpPr>
          <p:cNvPr id="4" name="Стрелка вправо 3"/>
          <p:cNvSpPr/>
          <p:nvPr/>
        </p:nvSpPr>
        <p:spPr>
          <a:xfrm>
            <a:off x="0" y="2223984"/>
            <a:ext cx="837127" cy="4892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право 4"/>
          <p:cNvSpPr/>
          <p:nvPr/>
        </p:nvSpPr>
        <p:spPr>
          <a:xfrm>
            <a:off x="0" y="3327816"/>
            <a:ext cx="837127" cy="5072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право 5"/>
          <p:cNvSpPr/>
          <p:nvPr/>
        </p:nvSpPr>
        <p:spPr>
          <a:xfrm>
            <a:off x="0" y="4107305"/>
            <a:ext cx="837127" cy="4796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237932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91863" y="1352282"/>
            <a:ext cx="10820400" cy="4932608"/>
          </a:xfrm>
        </p:spPr>
        <p:txBody>
          <a:bodyPr>
            <a:normAutofit fontScale="92500"/>
          </a:bodyPr>
          <a:lstStyle/>
          <a:p>
            <a:pPr indent="450215" algn="just">
              <a:spcAft>
                <a:spcPts val="0"/>
              </a:spcAft>
            </a:pPr>
            <a:r>
              <a:rPr lang="kk-KZ" sz="2400" dirty="0" smtClean="0">
                <a:latin typeface="Times New Roman" panose="02020603050405020304" pitchFamily="18" charset="0"/>
                <a:ea typeface="Times New Roman" panose="02020603050405020304" pitchFamily="18" charset="0"/>
              </a:rPr>
              <a:t>  «</a:t>
            </a:r>
            <a:r>
              <a:rPr lang="kk-KZ" sz="2400" dirty="0">
                <a:latin typeface="Times New Roman" panose="02020603050405020304" pitchFamily="18" charset="0"/>
                <a:ea typeface="Times New Roman" panose="02020603050405020304" pitchFamily="18" charset="0"/>
              </a:rPr>
              <a:t>Экономикалық әсер» мен «экономикалық тиімділіктің» түсінігі кәсіпорын экономикасының ең маңызды сұрағы болып табылады. «Әсер» және «тиімділігі» біз күнделікті өмірде жиі қолданамыз, оны «нәтиже» және «нәтижелік» түсінігімен біріктіреміз. Экономикалық әсер және тиімділік кәсіпорынның ұтымды әрекет көрсеткішімен  өзара  тығыз байланысты.</a:t>
            </a:r>
            <a:endParaRPr lang="ru-RU" sz="2400" dirty="0">
              <a:latin typeface="Times New Roman" panose="02020603050405020304" pitchFamily="18" charset="0"/>
              <a:ea typeface="Times New Roman" panose="02020603050405020304" pitchFamily="18" charset="0"/>
            </a:endParaRPr>
          </a:p>
          <a:p>
            <a:pPr indent="450215" algn="just">
              <a:spcAft>
                <a:spcPts val="0"/>
              </a:spcAft>
            </a:pPr>
            <a:r>
              <a:rPr lang="kk-KZ" sz="2400" dirty="0">
                <a:latin typeface="Times New Roman" panose="02020603050405020304" pitchFamily="18" charset="0"/>
                <a:ea typeface="Times New Roman" panose="02020603050405020304" pitchFamily="18" charset="0"/>
              </a:rPr>
              <a:t>	Өндірістің экономикалық тиімділігі өндіріс әрекетінің нәтижелігі, шаруашылық әрекетінің өзара ара-қатынасының нәтижесі және шығындар мен ресурстар, өндіріс күшінің белгілі бір деңгейде және кезеңде қолданылуы болып табылады.  Берілген анықтамадан мына ұғым шығады, яғни экономикалық тиімділік деңгейінде екі шама бар: экономикалық әсер мен өндіріс шығыны және ресурсы. </a:t>
            </a:r>
            <a:endParaRPr lang="ru-RU" sz="2400" dirty="0">
              <a:latin typeface="Times New Roman" panose="02020603050405020304" pitchFamily="18" charset="0"/>
              <a:ea typeface="Times New Roman" panose="02020603050405020304" pitchFamily="18" charset="0"/>
            </a:endParaRPr>
          </a:p>
          <a:p>
            <a:pPr indent="450215" algn="just">
              <a:spcAft>
                <a:spcPts val="0"/>
              </a:spcAft>
            </a:pPr>
            <a:r>
              <a:rPr lang="kk-KZ" sz="2400" dirty="0">
                <a:latin typeface="Times New Roman" panose="02020603050405020304" pitchFamily="18" charset="0"/>
                <a:ea typeface="Times New Roman" panose="02020603050405020304" pitchFamily="18" charset="0"/>
              </a:rPr>
              <a:t>	Экономикалық әсер қандай да бір қажетті нәтижені баға құнымен болжамдайды. Әдетте қажетті нәтиже болып пайда немесе экономикалық шығын және ресурс табылады. Кәсіпорында алынған экономикалық әсер абсолюттық шама, өнім өндірісінің масштабына және экономикалық шығынына байланысты. </a:t>
            </a:r>
            <a:endParaRPr lang="ru-RU" sz="2400" dirty="0">
              <a:effectLst/>
              <a:latin typeface="Times New Roman" panose="02020603050405020304" pitchFamily="18" charset="0"/>
              <a:ea typeface="Times New Roman" panose="02020603050405020304" pitchFamily="18" charset="0"/>
            </a:endParaRPr>
          </a:p>
        </p:txBody>
      </p:sp>
      <p:sp>
        <p:nvSpPr>
          <p:cNvPr id="6" name="Стрелка вправо 5"/>
          <p:cNvSpPr/>
          <p:nvPr/>
        </p:nvSpPr>
        <p:spPr>
          <a:xfrm>
            <a:off x="1133342" y="1353760"/>
            <a:ext cx="631065" cy="386367"/>
          </a:xfrm>
          <a:prstGeom prst="rightArrow">
            <a:avLst>
              <a:gd name="adj1" fmla="val 50000"/>
              <a:gd name="adj2" fmla="val 1562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право 6"/>
          <p:cNvSpPr/>
          <p:nvPr/>
        </p:nvSpPr>
        <p:spPr>
          <a:xfrm>
            <a:off x="1159100" y="2936388"/>
            <a:ext cx="669701" cy="3734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право 7"/>
          <p:cNvSpPr/>
          <p:nvPr/>
        </p:nvSpPr>
        <p:spPr>
          <a:xfrm>
            <a:off x="1159100" y="4640729"/>
            <a:ext cx="579550" cy="36060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28627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404735" y="1193725"/>
            <a:ext cx="10912840" cy="4877292"/>
          </a:xfrm>
          <a:prstGeom prst="rect">
            <a:avLst/>
          </a:prstGeom>
        </p:spPr>
      </p:pic>
    </p:spTree>
    <p:extLst>
      <p:ext uri="{BB962C8B-B14F-4D97-AF65-F5344CB8AC3E}">
        <p14:creationId xmlns:p14="http://schemas.microsoft.com/office/powerpoint/2010/main" val="2056663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464694" y="1199213"/>
            <a:ext cx="10553075" cy="4422098"/>
          </a:xfrm>
          <a:prstGeom prst="rect">
            <a:avLst/>
          </a:prstGeom>
        </p:spPr>
      </p:pic>
    </p:spTree>
    <p:extLst>
      <p:ext uri="{BB962C8B-B14F-4D97-AF65-F5344CB8AC3E}">
        <p14:creationId xmlns:p14="http://schemas.microsoft.com/office/powerpoint/2010/main" val="3245837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1004341" y="1514008"/>
            <a:ext cx="10088380" cy="3897442"/>
          </a:xfrm>
          <a:prstGeom prst="rect">
            <a:avLst/>
          </a:prstGeom>
        </p:spPr>
      </p:pic>
    </p:spTree>
    <p:extLst>
      <p:ext uri="{BB962C8B-B14F-4D97-AF65-F5344CB8AC3E}">
        <p14:creationId xmlns:p14="http://schemas.microsoft.com/office/powerpoint/2010/main" val="2112284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974361" y="1484026"/>
            <a:ext cx="9983449" cy="4047343"/>
          </a:xfrm>
          <a:prstGeom prst="rect">
            <a:avLst/>
          </a:prstGeom>
        </p:spPr>
      </p:pic>
    </p:spTree>
    <p:extLst>
      <p:ext uri="{BB962C8B-B14F-4D97-AF65-F5344CB8AC3E}">
        <p14:creationId xmlns:p14="http://schemas.microsoft.com/office/powerpoint/2010/main" val="1645986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1543987" y="959370"/>
            <a:ext cx="9638675" cy="5231568"/>
          </a:xfrm>
          <a:prstGeom prst="rect">
            <a:avLst/>
          </a:prstGeom>
        </p:spPr>
      </p:pic>
    </p:spTree>
    <p:extLst>
      <p:ext uri="{BB962C8B-B14F-4D97-AF65-F5344CB8AC3E}">
        <p14:creationId xmlns:p14="http://schemas.microsoft.com/office/powerpoint/2010/main" val="3433669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1214204" y="1379095"/>
            <a:ext cx="9024078" cy="4572000"/>
          </a:xfrm>
          <a:prstGeom prst="rect">
            <a:avLst/>
          </a:prstGeom>
        </p:spPr>
      </p:pic>
    </p:spTree>
    <p:extLst>
      <p:ext uri="{BB962C8B-B14F-4D97-AF65-F5344CB8AC3E}">
        <p14:creationId xmlns:p14="http://schemas.microsoft.com/office/powerpoint/2010/main" val="2846950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959370" y="899410"/>
            <a:ext cx="10822899" cy="5276538"/>
          </a:xfrm>
          <a:prstGeom prst="rect">
            <a:avLst/>
          </a:prstGeom>
        </p:spPr>
      </p:pic>
    </p:spTree>
    <p:extLst>
      <p:ext uri="{BB962C8B-B14F-4D97-AF65-F5344CB8AC3E}">
        <p14:creationId xmlns:p14="http://schemas.microsoft.com/office/powerpoint/2010/main" val="207524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1139252"/>
            <a:ext cx="10820400" cy="5079433"/>
          </a:xfrm>
        </p:spPr>
        <p:txBody>
          <a:bodyPr/>
          <a:lstStyle/>
          <a:p>
            <a:pPr indent="450215" algn="just">
              <a:spcAft>
                <a:spcPts val="0"/>
              </a:spcAft>
            </a:pPr>
            <a:r>
              <a:rPr lang="kk-KZ" sz="2400" dirty="0">
                <a:latin typeface="Times New Roman" panose="02020603050405020304" pitchFamily="18" charset="0"/>
                <a:ea typeface="Times New Roman" panose="02020603050405020304" pitchFamily="18" charset="0"/>
              </a:rPr>
              <a:t>Кәсіпорын тиімділік әрекетінің көрсеткіш жүйесінде ең негізгі орынды капитал салымдарының тиімділік көрсеткіші алады.</a:t>
            </a:r>
            <a:endParaRPr lang="ru-RU" sz="2400" dirty="0">
              <a:latin typeface="Times New Roman" panose="02020603050405020304" pitchFamily="18" charset="0"/>
              <a:ea typeface="Times New Roman" panose="02020603050405020304" pitchFamily="18" charset="0"/>
            </a:endParaRPr>
          </a:p>
          <a:p>
            <a:pPr indent="450215" algn="just">
              <a:spcAft>
                <a:spcPts val="0"/>
              </a:spcAft>
            </a:pPr>
            <a:r>
              <a:rPr lang="kk-KZ" sz="2400" dirty="0">
                <a:latin typeface="Times New Roman" panose="02020603050405020304" pitchFamily="18" charset="0"/>
                <a:ea typeface="Times New Roman" panose="02020603050405020304" pitchFamily="18" charset="0"/>
              </a:rPr>
              <a:t>Экономикалық тиімділікті жаңа техникаларды- үш негізгі мақсатта шығарылады:</a:t>
            </a:r>
            <a:endParaRPr lang="ru-RU" sz="2400" dirty="0">
              <a:latin typeface="Times New Roman" panose="02020603050405020304" pitchFamily="18" charset="0"/>
              <a:ea typeface="Times New Roman" panose="02020603050405020304" pitchFamily="18" charset="0"/>
            </a:endParaRPr>
          </a:p>
          <a:p>
            <a:pPr marL="342900" lvl="0" indent="-342900" algn="just">
              <a:spcAft>
                <a:spcPts val="0"/>
              </a:spcAft>
              <a:buFont typeface="Times New Roman" panose="02020603050405020304" pitchFamily="18" charset="0"/>
              <a:buChar char="-"/>
              <a:tabLst>
                <a:tab pos="276225" algn="l"/>
              </a:tabLst>
            </a:pPr>
            <a:r>
              <a:rPr lang="kk-KZ" sz="2400" dirty="0">
                <a:latin typeface="Times New Roman" panose="02020603050405020304" pitchFamily="18" charset="0"/>
                <a:ea typeface="Times New Roman" panose="02020603050405020304" pitchFamily="18" charset="0"/>
              </a:rPr>
              <a:t>әр варианттағы салыстырмалы экономикалық жаңа техникалардың шешімі;</a:t>
            </a:r>
            <a:endParaRPr lang="ru-RU" sz="2400" dirty="0">
              <a:latin typeface="Times New Roman" panose="02020603050405020304" pitchFamily="18" charset="0"/>
              <a:ea typeface="Times New Roman" panose="02020603050405020304" pitchFamily="18" charset="0"/>
            </a:endParaRPr>
          </a:p>
          <a:p>
            <a:pPr marL="342900" lvl="0" indent="-342900" algn="just">
              <a:spcAft>
                <a:spcPts val="0"/>
              </a:spcAft>
              <a:buFont typeface="Times New Roman" panose="02020603050405020304" pitchFamily="18" charset="0"/>
              <a:buChar char="-"/>
              <a:tabLst>
                <a:tab pos="276225" algn="l"/>
              </a:tabLst>
            </a:pPr>
            <a:r>
              <a:rPr lang="kk-KZ" sz="2400" dirty="0">
                <a:latin typeface="Times New Roman" panose="02020603050405020304" pitchFamily="18" charset="0"/>
                <a:ea typeface="Times New Roman" panose="02020603050405020304" pitchFamily="18" charset="0"/>
              </a:rPr>
              <a:t>экономикалық тиімділіктің абсолютті өлшемін анықтауын;</a:t>
            </a:r>
            <a:endParaRPr lang="ru-RU" sz="2400" dirty="0">
              <a:latin typeface="Times New Roman" panose="02020603050405020304" pitchFamily="18" charset="0"/>
              <a:ea typeface="Times New Roman" panose="02020603050405020304" pitchFamily="18" charset="0"/>
            </a:endParaRPr>
          </a:p>
          <a:p>
            <a:pPr marL="342900" lvl="0" indent="-342900" algn="just">
              <a:spcAft>
                <a:spcPts val="0"/>
              </a:spcAft>
              <a:buFont typeface="Times New Roman" panose="02020603050405020304" pitchFamily="18" charset="0"/>
              <a:buChar char="-"/>
              <a:tabLst>
                <a:tab pos="276225" algn="l"/>
              </a:tabLst>
            </a:pPr>
            <a:r>
              <a:rPr lang="kk-KZ" sz="2400" dirty="0">
                <a:latin typeface="Times New Roman" panose="02020603050405020304" pitchFamily="18" charset="0"/>
                <a:ea typeface="Times New Roman" panose="02020603050405020304" pitchFamily="18" charset="0"/>
              </a:rPr>
              <a:t>жаңа технологияларды экономикалық тиімділік арқылы қолдана отырып өнім бағасын, пайданы, өзіндік құнды жоспарлау;</a:t>
            </a:r>
            <a:endParaRPr lang="ru-RU" sz="2400" dirty="0">
              <a:latin typeface="Times New Roman" panose="02020603050405020304" pitchFamily="18" charset="0"/>
              <a:ea typeface="Times New Roman" panose="02020603050405020304" pitchFamily="18" charset="0"/>
            </a:endParaRPr>
          </a:p>
          <a:p>
            <a:pPr indent="450215" algn="just">
              <a:spcAft>
                <a:spcPts val="0"/>
              </a:spcAft>
            </a:pPr>
            <a:r>
              <a:rPr lang="kk-KZ" sz="2400" dirty="0">
                <a:latin typeface="Times New Roman" panose="02020603050405020304" pitchFamily="18" charset="0"/>
                <a:ea typeface="Times New Roman" panose="02020603050405020304" pitchFamily="18" charset="0"/>
              </a:rPr>
              <a:t>Экономикалық тиімділіктің жаңа технологиясын анықтау үшін екі негізгі жағдайды белгілеу керек. Бірінші методикалық жағдай – бұл өндірістің экономикалық нәтижесін және жаңа мен ескі техникаларының қолдануында негізделген. </a:t>
            </a:r>
            <a:endParaRPr lang="ru-RU" sz="2400" dirty="0">
              <a:latin typeface="Times New Roman" panose="02020603050405020304" pitchFamily="18" charset="0"/>
              <a:ea typeface="Times New Roman" panose="02020603050405020304" pitchFamily="18" charset="0"/>
            </a:endParaRPr>
          </a:p>
          <a:p>
            <a:endParaRPr lang="ru-RU" dirty="0"/>
          </a:p>
        </p:txBody>
      </p:sp>
      <p:sp>
        <p:nvSpPr>
          <p:cNvPr id="4" name="Стрелка вправо 3"/>
          <p:cNvSpPr/>
          <p:nvPr/>
        </p:nvSpPr>
        <p:spPr>
          <a:xfrm>
            <a:off x="929390" y="1139252"/>
            <a:ext cx="434715" cy="374755"/>
          </a:xfrm>
          <a:prstGeom prst="rightArrow">
            <a:avLst>
              <a:gd name="adj1" fmla="val 50000"/>
              <a:gd name="adj2" fmla="val 5309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право 4"/>
          <p:cNvSpPr/>
          <p:nvPr/>
        </p:nvSpPr>
        <p:spPr>
          <a:xfrm>
            <a:off x="929389" y="1948721"/>
            <a:ext cx="434715" cy="434715"/>
          </a:xfrm>
          <a:prstGeom prst="rightArrow">
            <a:avLst>
              <a:gd name="adj1" fmla="val 50000"/>
              <a:gd name="adj2" fmla="val 4673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право 7"/>
          <p:cNvSpPr/>
          <p:nvPr/>
        </p:nvSpPr>
        <p:spPr>
          <a:xfrm>
            <a:off x="1139252" y="4601980"/>
            <a:ext cx="74951"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право 8"/>
          <p:cNvSpPr/>
          <p:nvPr/>
        </p:nvSpPr>
        <p:spPr>
          <a:xfrm>
            <a:off x="929389" y="4407108"/>
            <a:ext cx="434716" cy="464695"/>
          </a:xfrm>
          <a:prstGeom prst="rightArrow">
            <a:avLst>
              <a:gd name="adj1" fmla="val 50000"/>
              <a:gd name="adj2" fmla="val 42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341563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914400"/>
            <a:ext cx="10820400" cy="5304286"/>
          </a:xfrm>
        </p:spPr>
        <p:txBody>
          <a:bodyPr>
            <a:normAutofit fontScale="92500" lnSpcReduction="10000"/>
          </a:bodyPr>
          <a:lstStyle/>
          <a:p>
            <a:pPr indent="450215" algn="just">
              <a:spcAft>
                <a:spcPts val="0"/>
              </a:spcAft>
            </a:pPr>
            <a:r>
              <a:rPr lang="kk-KZ" sz="2400" dirty="0">
                <a:latin typeface="Times New Roman" panose="02020603050405020304" pitchFamily="18" charset="0"/>
                <a:ea typeface="Times New Roman" panose="02020603050405020304" pitchFamily="18" charset="0"/>
              </a:rPr>
              <a:t>Жаңартылған экономикалық тиімділікті анықтауда ең қиын болып барлық әсер түрі табылады. Әдетте келесідей экономикалық көрсеткіштер әсері белгіленеді:</a:t>
            </a:r>
            <a:endParaRPr lang="ru-RU" sz="2400" dirty="0">
              <a:latin typeface="Times New Roman" panose="02020603050405020304" pitchFamily="18" charset="0"/>
              <a:ea typeface="Times New Roman" panose="02020603050405020304" pitchFamily="18" charset="0"/>
            </a:endParaRPr>
          </a:p>
          <a:p>
            <a:pPr marL="342900" lvl="0" indent="-342900" algn="just">
              <a:spcAft>
                <a:spcPts val="0"/>
              </a:spcAft>
              <a:buFont typeface="Times New Roman" panose="02020603050405020304" pitchFamily="18" charset="0"/>
              <a:buChar char="-"/>
              <a:tabLst>
                <a:tab pos="276225" algn="l"/>
              </a:tabLst>
            </a:pPr>
            <a:r>
              <a:rPr lang="kk-KZ" sz="2400" dirty="0">
                <a:latin typeface="Times New Roman" panose="02020603050405020304" pitchFamily="18" charset="0"/>
                <a:ea typeface="Times New Roman" panose="02020603050405020304" pitchFamily="18" charset="0"/>
              </a:rPr>
              <a:t>өнімнің өзіндік құнының төмендеуі;</a:t>
            </a:r>
            <a:endParaRPr lang="ru-RU" sz="2400" dirty="0">
              <a:latin typeface="Times New Roman" panose="02020603050405020304" pitchFamily="18" charset="0"/>
              <a:ea typeface="Times New Roman" panose="02020603050405020304" pitchFamily="18" charset="0"/>
            </a:endParaRPr>
          </a:p>
          <a:p>
            <a:pPr marL="342900" lvl="0" indent="-342900" algn="just">
              <a:spcAft>
                <a:spcPts val="0"/>
              </a:spcAft>
              <a:buFont typeface="Times New Roman" panose="02020603050405020304" pitchFamily="18" charset="0"/>
              <a:buChar char="-"/>
              <a:tabLst>
                <a:tab pos="276225" algn="l"/>
              </a:tabLst>
            </a:pPr>
            <a:r>
              <a:rPr lang="kk-KZ" sz="2400" dirty="0">
                <a:latin typeface="Times New Roman" panose="02020603050405020304" pitchFamily="18" charset="0"/>
                <a:ea typeface="Times New Roman" panose="02020603050405020304" pitchFamily="18" charset="0"/>
              </a:rPr>
              <a:t>капитал жұмсалымның үлес салмағының төмендеуі (жаңа техникалардың бірлігін есептеу).</a:t>
            </a:r>
            <a:endParaRPr lang="ru-RU" sz="2400" dirty="0">
              <a:latin typeface="Times New Roman" panose="02020603050405020304" pitchFamily="18" charset="0"/>
              <a:ea typeface="Times New Roman" panose="02020603050405020304" pitchFamily="18" charset="0"/>
            </a:endParaRPr>
          </a:p>
          <a:p>
            <a:pPr marL="342900" lvl="0" indent="-342900" algn="just">
              <a:spcAft>
                <a:spcPts val="0"/>
              </a:spcAft>
              <a:buFont typeface="Times New Roman" panose="02020603050405020304" pitchFamily="18" charset="0"/>
              <a:buChar char="-"/>
              <a:tabLst>
                <a:tab pos="276225" algn="l"/>
              </a:tabLst>
            </a:pPr>
            <a:r>
              <a:rPr lang="kk-KZ" sz="2400" dirty="0">
                <a:latin typeface="Times New Roman" panose="02020603050405020304" pitchFamily="18" charset="0"/>
                <a:ea typeface="Times New Roman" panose="02020603050405020304" pitchFamily="18" charset="0"/>
              </a:rPr>
              <a:t>өнім көлемінің абсолютті үлкеюі;</a:t>
            </a:r>
            <a:endParaRPr lang="ru-RU" sz="2400" dirty="0">
              <a:latin typeface="Times New Roman" panose="02020603050405020304" pitchFamily="18" charset="0"/>
              <a:ea typeface="Times New Roman" panose="02020603050405020304" pitchFamily="18" charset="0"/>
            </a:endParaRPr>
          </a:p>
          <a:p>
            <a:pPr marL="342900" lvl="0" indent="-342900" algn="just">
              <a:spcAft>
                <a:spcPts val="0"/>
              </a:spcAft>
              <a:buFont typeface="Times New Roman" panose="02020603050405020304" pitchFamily="18" charset="0"/>
              <a:buChar char="-"/>
              <a:tabLst>
                <a:tab pos="276225" algn="l"/>
              </a:tabLst>
            </a:pPr>
            <a:r>
              <a:rPr lang="kk-KZ" sz="2400" dirty="0">
                <a:latin typeface="Times New Roman" panose="02020603050405020304" pitchFamily="18" charset="0"/>
                <a:ea typeface="Times New Roman" panose="02020603050405020304" pitchFamily="18" charset="0"/>
              </a:rPr>
              <a:t>қолданылатын үлесті шығын материалдың төмендеуі жаңа техникалардың базалық салыстырмаларының қолданылуымен.</a:t>
            </a:r>
            <a:endParaRPr lang="ru-RU" sz="2400" dirty="0">
              <a:latin typeface="Times New Roman" panose="02020603050405020304" pitchFamily="18" charset="0"/>
              <a:ea typeface="Times New Roman" panose="02020603050405020304" pitchFamily="18" charset="0"/>
            </a:endParaRPr>
          </a:p>
          <a:p>
            <a:pPr indent="450215" algn="just">
              <a:spcAft>
                <a:spcPts val="0"/>
              </a:spcAft>
            </a:pPr>
            <a:r>
              <a:rPr lang="kk-KZ" sz="2400" dirty="0">
                <a:latin typeface="Times New Roman" panose="02020603050405020304" pitchFamily="18" charset="0"/>
                <a:ea typeface="Times New Roman" panose="02020603050405020304" pitchFamily="18" charset="0"/>
              </a:rPr>
              <a:t>Әдетте есептеу кезеңі болып бір жылғы жаңа техниканы меңгерген уақыт жоспары болып табылады.</a:t>
            </a:r>
            <a:endParaRPr lang="ru-RU" sz="2400" dirty="0">
              <a:latin typeface="Times New Roman" panose="02020603050405020304" pitchFamily="18" charset="0"/>
              <a:ea typeface="Times New Roman" panose="02020603050405020304" pitchFamily="18" charset="0"/>
            </a:endParaRPr>
          </a:p>
          <a:p>
            <a:pPr indent="450215" algn="just">
              <a:spcAft>
                <a:spcPts val="0"/>
              </a:spcAft>
            </a:pPr>
            <a:r>
              <a:rPr lang="kk-KZ" sz="2400" dirty="0">
                <a:latin typeface="Times New Roman" panose="02020603050405020304" pitchFamily="18" charset="0"/>
                <a:ea typeface="Times New Roman" panose="02020603050405020304" pitchFamily="18" charset="0"/>
              </a:rPr>
              <a:t>	Белгілі уақыт әсеріне келтірілген капитал жұмсалып есептеу жылында:</a:t>
            </a:r>
            <a:endParaRPr lang="ru-RU" sz="2400" dirty="0">
              <a:latin typeface="Times New Roman" panose="02020603050405020304" pitchFamily="18" charset="0"/>
              <a:ea typeface="Times New Roman" panose="02020603050405020304" pitchFamily="18" charset="0"/>
            </a:endParaRPr>
          </a:p>
          <a:p>
            <a:pPr indent="0" algn="ctr">
              <a:spcAft>
                <a:spcPts val="0"/>
              </a:spcAft>
              <a:buNone/>
            </a:pPr>
            <a:r>
              <a:rPr lang="kk-KZ" sz="2400" b="1" i="1" u="sng" dirty="0">
                <a:solidFill>
                  <a:schemeClr val="accent2"/>
                </a:solidFill>
                <a:latin typeface="Times New Roman" panose="02020603050405020304" pitchFamily="18" charset="0"/>
                <a:ea typeface="Times New Roman" panose="02020603050405020304" pitchFamily="18" charset="0"/>
              </a:rPr>
              <a:t>а=(1+Е</a:t>
            </a:r>
            <a:r>
              <a:rPr lang="kk-KZ" sz="2400" b="1" i="1" u="sng" baseline="-25000" dirty="0">
                <a:solidFill>
                  <a:schemeClr val="accent2"/>
                </a:solidFill>
                <a:latin typeface="Times New Roman" panose="02020603050405020304" pitchFamily="18" charset="0"/>
                <a:ea typeface="Times New Roman" panose="02020603050405020304" pitchFamily="18" charset="0"/>
              </a:rPr>
              <a:t>нп</a:t>
            </a:r>
            <a:r>
              <a:rPr lang="kk-KZ" sz="2400" b="1" i="1" u="sng" dirty="0">
                <a:solidFill>
                  <a:schemeClr val="accent2"/>
                </a:solidFill>
                <a:latin typeface="Times New Roman" panose="02020603050405020304" pitchFamily="18" charset="0"/>
                <a:ea typeface="Times New Roman" panose="02020603050405020304" pitchFamily="18" charset="0"/>
              </a:rPr>
              <a:t>)</a:t>
            </a:r>
            <a:r>
              <a:rPr lang="kk-KZ" sz="2400" b="1" i="1" u="sng" baseline="30000" dirty="0">
                <a:solidFill>
                  <a:schemeClr val="accent2"/>
                </a:solidFill>
                <a:latin typeface="Times New Roman" panose="02020603050405020304" pitchFamily="18" charset="0"/>
                <a:ea typeface="Times New Roman" panose="02020603050405020304" pitchFamily="18" charset="0"/>
              </a:rPr>
              <a:t>t</a:t>
            </a:r>
            <a:r>
              <a:rPr lang="kk-KZ" sz="2400" b="1" i="1" u="sng" dirty="0">
                <a:solidFill>
                  <a:schemeClr val="accent2"/>
                </a:solidFill>
                <a:latin typeface="Times New Roman" panose="02020603050405020304" pitchFamily="18" charset="0"/>
                <a:ea typeface="Times New Roman" panose="02020603050405020304" pitchFamily="18" charset="0"/>
              </a:rPr>
              <a:t>,</a:t>
            </a:r>
            <a:endParaRPr lang="ru-RU" sz="2400" b="1" i="1" u="sng" dirty="0">
              <a:solidFill>
                <a:schemeClr val="accent2"/>
              </a:solidFill>
              <a:latin typeface="Times New Roman" panose="02020603050405020304" pitchFamily="18" charset="0"/>
              <a:ea typeface="Times New Roman" panose="02020603050405020304" pitchFamily="18" charset="0"/>
            </a:endParaRPr>
          </a:p>
          <a:p>
            <a:pPr indent="0" algn="just">
              <a:spcAft>
                <a:spcPts val="0"/>
              </a:spcAft>
              <a:buNone/>
            </a:pPr>
            <a:r>
              <a:rPr lang="kk-KZ" sz="2400" dirty="0">
                <a:latin typeface="Times New Roman" panose="02020603050405020304" pitchFamily="18" charset="0"/>
                <a:ea typeface="Times New Roman" panose="02020603050405020304" pitchFamily="18" charset="0"/>
              </a:rPr>
              <a:t>мұнда: t – жыл саны шығындардан бөлінетін және берілген жылғы әсердегі келтірілген есептік жыл.</a:t>
            </a:r>
            <a:endParaRPr lang="ru-RU" sz="2400" dirty="0">
              <a:latin typeface="Times New Roman" panose="02020603050405020304" pitchFamily="18" charset="0"/>
              <a:ea typeface="Times New Roman" panose="02020603050405020304" pitchFamily="18" charset="0"/>
            </a:endParaRPr>
          </a:p>
          <a:p>
            <a:pPr indent="0" algn="just">
              <a:spcAft>
                <a:spcPts val="0"/>
              </a:spcAft>
              <a:buNone/>
            </a:pPr>
            <a:r>
              <a:rPr lang="kk-KZ" sz="2400" dirty="0" smtClean="0">
                <a:latin typeface="Times New Roman" panose="02020603050405020304" pitchFamily="18" charset="0"/>
                <a:ea typeface="Times New Roman" panose="02020603050405020304" pitchFamily="18" charset="0"/>
              </a:rPr>
              <a:t>               Е</a:t>
            </a:r>
            <a:r>
              <a:rPr lang="kk-KZ" sz="2400" baseline="-25000" dirty="0" smtClean="0">
                <a:latin typeface="Times New Roman" panose="02020603050405020304" pitchFamily="18" charset="0"/>
                <a:ea typeface="Times New Roman" panose="02020603050405020304" pitchFamily="18" charset="0"/>
              </a:rPr>
              <a:t>нп</a:t>
            </a:r>
            <a:r>
              <a:rPr lang="kk-KZ" sz="2400" dirty="0" smtClean="0">
                <a:latin typeface="Times New Roman" panose="02020603050405020304" pitchFamily="18" charset="0"/>
                <a:ea typeface="Times New Roman" panose="02020603050405020304" pitchFamily="18" charset="0"/>
              </a:rPr>
              <a:t> </a:t>
            </a:r>
            <a:r>
              <a:rPr lang="kk-KZ" sz="2400" dirty="0">
                <a:latin typeface="Times New Roman" panose="02020603050405020304" pitchFamily="18" charset="0"/>
                <a:ea typeface="Times New Roman" panose="02020603050405020304" pitchFamily="18" charset="0"/>
              </a:rPr>
              <a:t>– келтірілген коэффицент</a:t>
            </a:r>
            <a:endParaRPr lang="ru-RU" sz="2400" dirty="0">
              <a:latin typeface="Times New Roman" panose="02020603050405020304" pitchFamily="18" charset="0"/>
              <a:ea typeface="Times New Roman" panose="02020603050405020304" pitchFamily="18" charset="0"/>
            </a:endParaRPr>
          </a:p>
          <a:p>
            <a:endParaRPr lang="ru-RU" dirty="0"/>
          </a:p>
        </p:txBody>
      </p:sp>
      <p:sp>
        <p:nvSpPr>
          <p:cNvPr id="4" name="Стрелка вправо 3"/>
          <p:cNvSpPr/>
          <p:nvPr/>
        </p:nvSpPr>
        <p:spPr>
          <a:xfrm>
            <a:off x="854440" y="914400"/>
            <a:ext cx="494675" cy="3147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право 4"/>
          <p:cNvSpPr/>
          <p:nvPr/>
        </p:nvSpPr>
        <p:spPr>
          <a:xfrm>
            <a:off x="854440" y="3687580"/>
            <a:ext cx="614597" cy="4047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право 5"/>
          <p:cNvSpPr/>
          <p:nvPr/>
        </p:nvSpPr>
        <p:spPr>
          <a:xfrm>
            <a:off x="854440" y="4287187"/>
            <a:ext cx="614597" cy="4047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751549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25643" y="1265170"/>
            <a:ext cx="10820400" cy="4580994"/>
          </a:xfrm>
        </p:spPr>
        <p:txBody>
          <a:bodyPr>
            <a:normAutofit/>
          </a:bodyPr>
          <a:lstStyle/>
          <a:p>
            <a:pPr indent="450215" algn="just">
              <a:spcAft>
                <a:spcPts val="0"/>
              </a:spcAft>
            </a:pPr>
            <a:r>
              <a:rPr lang="kk-KZ" sz="2400" dirty="0">
                <a:latin typeface="Times New Roman" panose="02020603050405020304" pitchFamily="18" charset="0"/>
                <a:ea typeface="Times New Roman" panose="02020603050405020304" pitchFamily="18" charset="0"/>
              </a:rPr>
              <a:t>Екінші методологиялық әдіс сәйкесінше экономикалық тиімділіктің жаңа техникаларды есептеу тек шығындарды ғана емес, сонымен қажетті нәтижелер алу мүмкіндігі. Жаңа техниканы есептеу варианты үш кезеңнен тұрады:</a:t>
            </a:r>
            <a:endParaRPr lang="ru-RU" sz="2400" dirty="0">
              <a:latin typeface="Times New Roman" panose="02020603050405020304" pitchFamily="18" charset="0"/>
              <a:ea typeface="Times New Roman" panose="02020603050405020304" pitchFamily="18" charset="0"/>
            </a:endParaRPr>
          </a:p>
          <a:p>
            <a:pPr indent="0" algn="just">
              <a:spcAft>
                <a:spcPts val="0"/>
              </a:spcAft>
              <a:buNone/>
            </a:pPr>
            <a:r>
              <a:rPr lang="kk-KZ" sz="2400" dirty="0" smtClean="0">
                <a:latin typeface="Times New Roman" panose="02020603050405020304" pitchFamily="18" charset="0"/>
                <a:ea typeface="Times New Roman" panose="02020603050405020304" pitchFamily="18" charset="0"/>
              </a:rPr>
              <a:t>	</a:t>
            </a:r>
            <a:r>
              <a:rPr lang="kk-KZ" sz="2400" b="1" i="1" u="sng" dirty="0" smtClean="0">
                <a:solidFill>
                  <a:schemeClr val="accent2"/>
                </a:solidFill>
                <a:latin typeface="Times New Roman" panose="02020603050405020304" pitchFamily="18" charset="0"/>
                <a:ea typeface="Times New Roman" panose="02020603050405020304" pitchFamily="18" charset="0"/>
              </a:rPr>
              <a:t>Кезең 1. </a:t>
            </a:r>
            <a:r>
              <a:rPr lang="kk-KZ" sz="2400" dirty="0" smtClean="0">
                <a:latin typeface="Times New Roman" panose="02020603050405020304" pitchFamily="18" charset="0"/>
                <a:ea typeface="Times New Roman" panose="02020603050405020304" pitchFamily="18" charset="0"/>
              </a:rPr>
              <a:t>Жаңа </a:t>
            </a:r>
            <a:r>
              <a:rPr lang="kk-KZ" sz="2400" dirty="0">
                <a:latin typeface="Times New Roman" panose="02020603050405020304" pitchFamily="18" charset="0"/>
                <a:ea typeface="Times New Roman" panose="02020603050405020304" pitchFamily="18" charset="0"/>
              </a:rPr>
              <a:t>техниканың прогрессивті және барлық потенциал мүмкіндігін талдау варианты.</a:t>
            </a:r>
            <a:endParaRPr lang="ru-RU" sz="2400" dirty="0">
              <a:latin typeface="Times New Roman" panose="02020603050405020304" pitchFamily="18" charset="0"/>
              <a:ea typeface="Times New Roman" panose="02020603050405020304" pitchFamily="18" charset="0"/>
            </a:endParaRPr>
          </a:p>
          <a:p>
            <a:pPr indent="0" algn="just">
              <a:spcAft>
                <a:spcPts val="0"/>
              </a:spcAft>
              <a:buNone/>
            </a:pPr>
            <a:r>
              <a:rPr lang="kk-KZ" sz="2400" dirty="0" smtClean="0">
                <a:latin typeface="Times New Roman" panose="02020603050405020304" pitchFamily="18" charset="0"/>
                <a:ea typeface="Times New Roman" panose="02020603050405020304" pitchFamily="18" charset="0"/>
              </a:rPr>
              <a:t>	</a:t>
            </a:r>
            <a:r>
              <a:rPr lang="kk-KZ" sz="2400" b="1" i="1" u="sng" dirty="0" smtClean="0">
                <a:solidFill>
                  <a:schemeClr val="accent2"/>
                </a:solidFill>
                <a:latin typeface="Times New Roman" panose="02020603050405020304" pitchFamily="18" charset="0"/>
                <a:ea typeface="Times New Roman" panose="02020603050405020304" pitchFamily="18" charset="0"/>
              </a:rPr>
              <a:t>Кезең </a:t>
            </a:r>
            <a:r>
              <a:rPr lang="kk-KZ" sz="2400" b="1" i="1" u="sng" dirty="0">
                <a:solidFill>
                  <a:schemeClr val="accent2"/>
                </a:solidFill>
                <a:latin typeface="Times New Roman" panose="02020603050405020304" pitchFamily="18" charset="0"/>
                <a:ea typeface="Times New Roman" panose="02020603050405020304" pitchFamily="18" charset="0"/>
              </a:rPr>
              <a:t>2.</a:t>
            </a:r>
            <a:r>
              <a:rPr lang="kk-KZ" sz="2400" dirty="0">
                <a:latin typeface="Times New Roman" panose="02020603050405020304" pitchFamily="18" charset="0"/>
                <a:ea typeface="Times New Roman" panose="02020603050405020304" pitchFamily="18" charset="0"/>
              </a:rPr>
              <a:t> Әр вариант бойынша шығын, әралуан нәтижелер және экономикалық әсер анықталады.</a:t>
            </a:r>
            <a:endParaRPr lang="ru-RU" sz="2400" dirty="0">
              <a:latin typeface="Times New Roman" panose="02020603050405020304" pitchFamily="18" charset="0"/>
              <a:ea typeface="Times New Roman" panose="02020603050405020304" pitchFamily="18" charset="0"/>
            </a:endParaRPr>
          </a:p>
          <a:p>
            <a:pPr indent="0" algn="just">
              <a:spcAft>
                <a:spcPts val="0"/>
              </a:spcAft>
              <a:buNone/>
            </a:pPr>
            <a:r>
              <a:rPr lang="kk-KZ" sz="2400" dirty="0" smtClean="0">
                <a:latin typeface="Times New Roman" panose="02020603050405020304" pitchFamily="18" charset="0"/>
                <a:ea typeface="Times New Roman" panose="02020603050405020304" pitchFamily="18" charset="0"/>
              </a:rPr>
              <a:t>	Әр </a:t>
            </a:r>
            <a:r>
              <a:rPr lang="kk-KZ" sz="2400" dirty="0">
                <a:latin typeface="Times New Roman" panose="02020603050405020304" pitchFamily="18" charset="0"/>
                <a:ea typeface="Times New Roman" panose="02020603050405020304" pitchFamily="18" charset="0"/>
              </a:rPr>
              <a:t>уақыттағы шығындар және есептеу жылғы вариант нәтижесі</a:t>
            </a:r>
            <a:endParaRPr lang="ru-RU" sz="2400" dirty="0">
              <a:latin typeface="Times New Roman" panose="02020603050405020304" pitchFamily="18" charset="0"/>
              <a:ea typeface="Times New Roman" panose="02020603050405020304" pitchFamily="18" charset="0"/>
            </a:endParaRPr>
          </a:p>
          <a:p>
            <a:pPr indent="0" algn="just">
              <a:spcAft>
                <a:spcPts val="0"/>
              </a:spcAft>
              <a:buNone/>
            </a:pPr>
            <a:r>
              <a:rPr lang="kk-KZ" sz="2400" dirty="0">
                <a:latin typeface="Times New Roman" panose="02020603050405020304" pitchFamily="18" charset="0"/>
                <a:ea typeface="Times New Roman" panose="02020603050405020304" pitchFamily="18" charset="0"/>
              </a:rPr>
              <a:t>а</a:t>
            </a:r>
            <a:r>
              <a:rPr lang="kk-KZ" sz="2400" baseline="-25000" dirty="0">
                <a:latin typeface="Times New Roman" panose="02020603050405020304" pitchFamily="18" charset="0"/>
                <a:ea typeface="Times New Roman" panose="02020603050405020304" pitchFamily="18" charset="0"/>
              </a:rPr>
              <a:t>t</a:t>
            </a:r>
            <a:r>
              <a:rPr lang="kk-KZ" sz="2400" dirty="0">
                <a:latin typeface="Times New Roman" panose="02020603050405020304" pitchFamily="18" charset="0"/>
                <a:ea typeface="Times New Roman" panose="02020603050405020304" pitchFamily="18" charset="0"/>
              </a:rPr>
              <a:t> коэффицент көмегімен келтіріледі:</a:t>
            </a:r>
            <a:endParaRPr lang="ru-RU" sz="2400" dirty="0">
              <a:latin typeface="Times New Roman" panose="02020603050405020304" pitchFamily="18" charset="0"/>
              <a:ea typeface="Times New Roman" panose="02020603050405020304" pitchFamily="18" charset="0"/>
            </a:endParaRPr>
          </a:p>
          <a:p>
            <a:pPr indent="0" algn="ctr">
              <a:spcAft>
                <a:spcPts val="0"/>
              </a:spcAft>
              <a:buNone/>
            </a:pPr>
            <a:r>
              <a:rPr lang="kk-KZ" sz="2400" b="1" i="1" u="sng" dirty="0">
                <a:solidFill>
                  <a:schemeClr val="accent2"/>
                </a:solidFill>
                <a:latin typeface="Times New Roman" panose="02020603050405020304" pitchFamily="18" charset="0"/>
                <a:ea typeface="Times New Roman" panose="02020603050405020304" pitchFamily="18" charset="0"/>
              </a:rPr>
              <a:t>a</a:t>
            </a:r>
            <a:r>
              <a:rPr lang="kk-KZ" sz="2400" b="1" i="1" u="sng" baseline="-25000" dirty="0">
                <a:solidFill>
                  <a:schemeClr val="accent2"/>
                </a:solidFill>
                <a:latin typeface="Times New Roman" panose="02020603050405020304" pitchFamily="18" charset="0"/>
                <a:ea typeface="Times New Roman" panose="02020603050405020304" pitchFamily="18" charset="0"/>
              </a:rPr>
              <a:t>t</a:t>
            </a:r>
            <a:r>
              <a:rPr lang="kk-KZ" sz="2400" b="1" i="1" u="sng" dirty="0">
                <a:solidFill>
                  <a:schemeClr val="accent2"/>
                </a:solidFill>
                <a:latin typeface="Times New Roman" panose="02020603050405020304" pitchFamily="18" charset="0"/>
                <a:ea typeface="Times New Roman" panose="02020603050405020304" pitchFamily="18" charset="0"/>
              </a:rPr>
              <a:t> =(1+E</a:t>
            </a:r>
            <a:r>
              <a:rPr lang="kk-KZ" sz="2400" b="1" i="1" u="sng" baseline="-25000" dirty="0">
                <a:solidFill>
                  <a:schemeClr val="accent2"/>
                </a:solidFill>
                <a:latin typeface="Times New Roman" panose="02020603050405020304" pitchFamily="18" charset="0"/>
                <a:ea typeface="Times New Roman" panose="02020603050405020304" pitchFamily="18" charset="0"/>
              </a:rPr>
              <a:t>нп</a:t>
            </a:r>
            <a:r>
              <a:rPr lang="kk-KZ" sz="2400" b="1" i="1" u="sng" dirty="0">
                <a:solidFill>
                  <a:schemeClr val="accent2"/>
                </a:solidFill>
                <a:latin typeface="Times New Roman" panose="02020603050405020304" pitchFamily="18" charset="0"/>
                <a:ea typeface="Times New Roman" panose="02020603050405020304" pitchFamily="18" charset="0"/>
              </a:rPr>
              <a:t>)</a:t>
            </a:r>
            <a:r>
              <a:rPr lang="kk-KZ" sz="2400" b="1" i="1" u="sng" baseline="30000" dirty="0">
                <a:solidFill>
                  <a:schemeClr val="accent2"/>
                </a:solidFill>
                <a:latin typeface="Times New Roman" panose="02020603050405020304" pitchFamily="18" charset="0"/>
                <a:ea typeface="Times New Roman" panose="02020603050405020304" pitchFamily="18" charset="0"/>
              </a:rPr>
              <a:t>tp-t</a:t>
            </a:r>
            <a:r>
              <a:rPr lang="kk-KZ" sz="2400" dirty="0">
                <a:latin typeface="Times New Roman" panose="02020603050405020304" pitchFamily="18" charset="0"/>
                <a:ea typeface="Times New Roman" panose="02020603050405020304" pitchFamily="18" charset="0"/>
              </a:rPr>
              <a:t>,</a:t>
            </a:r>
            <a:endParaRPr lang="ru-RU" sz="2400" dirty="0">
              <a:latin typeface="Times New Roman" panose="02020603050405020304" pitchFamily="18" charset="0"/>
              <a:ea typeface="Times New Roman" panose="02020603050405020304" pitchFamily="18" charset="0"/>
            </a:endParaRPr>
          </a:p>
          <a:p>
            <a:pPr indent="0" algn="just">
              <a:spcAft>
                <a:spcPts val="0"/>
              </a:spcAft>
              <a:buNone/>
            </a:pPr>
            <a:r>
              <a:rPr lang="kk-KZ" sz="2400" dirty="0" smtClean="0">
                <a:latin typeface="Times New Roman" panose="02020603050405020304" pitchFamily="18" charset="0"/>
                <a:ea typeface="Times New Roman" panose="02020603050405020304" pitchFamily="18" charset="0"/>
              </a:rPr>
              <a:t>	мұнда</a:t>
            </a:r>
            <a:r>
              <a:rPr lang="kk-KZ" sz="2400" dirty="0">
                <a:latin typeface="Times New Roman" panose="02020603050405020304" pitchFamily="18" charset="0"/>
                <a:ea typeface="Times New Roman" panose="02020603050405020304" pitchFamily="18" charset="0"/>
              </a:rPr>
              <a:t>: t</a:t>
            </a:r>
            <a:r>
              <a:rPr lang="kk-KZ" sz="2400" baseline="-25000" dirty="0">
                <a:latin typeface="Times New Roman" panose="02020603050405020304" pitchFamily="18" charset="0"/>
                <a:ea typeface="Times New Roman" panose="02020603050405020304" pitchFamily="18" charset="0"/>
              </a:rPr>
              <a:t>p</a:t>
            </a:r>
            <a:r>
              <a:rPr lang="kk-KZ" sz="2400" dirty="0">
                <a:latin typeface="Times New Roman" panose="02020603050405020304" pitchFamily="18" charset="0"/>
                <a:ea typeface="Times New Roman" panose="02020603050405020304" pitchFamily="18" charset="0"/>
              </a:rPr>
              <a:t> – есептеу жылы, жаңа техниканы меңгеру бастамасы.</a:t>
            </a:r>
            <a:endParaRPr lang="ru-RU" sz="2400" dirty="0">
              <a:latin typeface="Times New Roman" panose="02020603050405020304" pitchFamily="18" charset="0"/>
              <a:ea typeface="Times New Roman" panose="02020603050405020304" pitchFamily="18" charset="0"/>
            </a:endParaRPr>
          </a:p>
          <a:p>
            <a:endParaRPr lang="ru-RU" dirty="0"/>
          </a:p>
        </p:txBody>
      </p:sp>
      <p:sp>
        <p:nvSpPr>
          <p:cNvPr id="4" name="Стрелка вправо 3"/>
          <p:cNvSpPr/>
          <p:nvPr/>
        </p:nvSpPr>
        <p:spPr>
          <a:xfrm>
            <a:off x="1049312" y="1265170"/>
            <a:ext cx="539646" cy="4437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5290288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1334126"/>
            <a:ext cx="10820400" cy="4884560"/>
          </a:xfrm>
        </p:spPr>
        <p:txBody>
          <a:bodyPr>
            <a:normAutofit fontScale="92500" lnSpcReduction="10000"/>
          </a:bodyPr>
          <a:lstStyle/>
          <a:p>
            <a:pPr indent="0" algn="just">
              <a:spcAft>
                <a:spcPts val="0"/>
              </a:spcAft>
              <a:buNone/>
            </a:pPr>
            <a:r>
              <a:rPr lang="kk-KZ" sz="2400" dirty="0" smtClean="0">
                <a:latin typeface="Times New Roman" panose="02020603050405020304" pitchFamily="18" charset="0"/>
                <a:ea typeface="Times New Roman" panose="02020603050405020304" pitchFamily="18" charset="0"/>
              </a:rPr>
              <a:t>	</a:t>
            </a:r>
            <a:r>
              <a:rPr lang="kk-KZ" sz="2400" b="1" i="1" u="sng" dirty="0" smtClean="0">
                <a:solidFill>
                  <a:schemeClr val="accent2"/>
                </a:solidFill>
                <a:latin typeface="Times New Roman" panose="02020603050405020304" pitchFamily="18" charset="0"/>
                <a:ea typeface="Times New Roman" panose="02020603050405020304" pitchFamily="18" charset="0"/>
              </a:rPr>
              <a:t>Кезең </a:t>
            </a:r>
            <a:r>
              <a:rPr lang="kk-KZ" sz="2400" b="1" i="1" u="sng" dirty="0">
                <a:solidFill>
                  <a:schemeClr val="accent2"/>
                </a:solidFill>
                <a:latin typeface="Times New Roman" panose="02020603050405020304" pitchFamily="18" charset="0"/>
                <a:ea typeface="Times New Roman" panose="02020603050405020304" pitchFamily="18" charset="0"/>
              </a:rPr>
              <a:t>3.</a:t>
            </a:r>
            <a:r>
              <a:rPr lang="kk-KZ" sz="2400" dirty="0">
                <a:latin typeface="Times New Roman" panose="02020603050405020304" pitchFamily="18" charset="0"/>
                <a:ea typeface="Times New Roman" panose="02020603050405020304" pitchFamily="18" charset="0"/>
              </a:rPr>
              <a:t> Жақсы вариант таңдайды, яғни экономикалық әсердің максималды мөлшер шамасы үлкен немесе кіші шығындар. </a:t>
            </a:r>
            <a:endParaRPr lang="ru-RU" sz="2400" dirty="0">
              <a:latin typeface="Times New Roman" panose="02020603050405020304" pitchFamily="18" charset="0"/>
              <a:ea typeface="Times New Roman" panose="02020603050405020304" pitchFamily="18" charset="0"/>
            </a:endParaRPr>
          </a:p>
          <a:p>
            <a:pPr indent="0" algn="just">
              <a:spcAft>
                <a:spcPts val="0"/>
              </a:spcAft>
              <a:buNone/>
            </a:pPr>
            <a:r>
              <a:rPr lang="kk-KZ" sz="2400" dirty="0">
                <a:latin typeface="Times New Roman" panose="02020603050405020304" pitchFamily="18" charset="0"/>
                <a:ea typeface="Times New Roman" panose="02020603050405020304" pitchFamily="18" charset="0"/>
              </a:rPr>
              <a:t>	Экономикаға әсерді жаңа техниканы еңгізудің әдісі есептеу, уақыты Т бойынша келесі формуламен анықталады. </a:t>
            </a:r>
            <a:endParaRPr lang="ru-RU" sz="2400" dirty="0">
              <a:latin typeface="Times New Roman" panose="02020603050405020304" pitchFamily="18" charset="0"/>
              <a:ea typeface="Times New Roman" panose="02020603050405020304" pitchFamily="18" charset="0"/>
            </a:endParaRPr>
          </a:p>
          <a:p>
            <a:pPr indent="0" algn="ctr">
              <a:spcAft>
                <a:spcPts val="0"/>
              </a:spcAft>
              <a:buNone/>
            </a:pPr>
            <a:r>
              <a:rPr lang="kk-KZ" sz="2400" b="1" i="1" u="sng" dirty="0">
                <a:solidFill>
                  <a:schemeClr val="accent2"/>
                </a:solidFill>
                <a:latin typeface="Times New Roman" panose="02020603050405020304" pitchFamily="18" charset="0"/>
                <a:ea typeface="Times New Roman" panose="02020603050405020304" pitchFamily="18" charset="0"/>
              </a:rPr>
              <a:t>Э</a:t>
            </a:r>
            <a:r>
              <a:rPr lang="kk-KZ" sz="2400" b="1" i="1" u="sng" baseline="-25000" dirty="0">
                <a:solidFill>
                  <a:schemeClr val="accent2"/>
                </a:solidFill>
                <a:latin typeface="Times New Roman" panose="02020603050405020304" pitchFamily="18" charset="0"/>
                <a:ea typeface="Times New Roman" panose="02020603050405020304" pitchFamily="18" charset="0"/>
              </a:rPr>
              <a:t>ә</a:t>
            </a:r>
            <a:r>
              <a:rPr lang="kk-KZ" sz="2400" b="1" i="1" u="sng" dirty="0">
                <a:solidFill>
                  <a:schemeClr val="accent2"/>
                </a:solidFill>
                <a:latin typeface="Times New Roman" panose="02020603050405020304" pitchFamily="18" charset="0"/>
                <a:ea typeface="Times New Roman" panose="02020603050405020304" pitchFamily="18" charset="0"/>
              </a:rPr>
              <a:t>=Р</a:t>
            </a:r>
            <a:r>
              <a:rPr lang="kk-KZ" sz="2400" b="1" i="1" u="sng" baseline="-25000" dirty="0">
                <a:solidFill>
                  <a:schemeClr val="accent2"/>
                </a:solidFill>
                <a:latin typeface="Times New Roman" panose="02020603050405020304" pitchFamily="18" charset="0"/>
                <a:ea typeface="Times New Roman" panose="02020603050405020304" pitchFamily="18" charset="0"/>
              </a:rPr>
              <a:t>п</a:t>
            </a:r>
            <a:r>
              <a:rPr lang="kk-KZ" sz="2400" b="1" i="1" u="sng" dirty="0">
                <a:solidFill>
                  <a:schemeClr val="accent2"/>
                </a:solidFill>
                <a:latin typeface="Times New Roman" panose="02020603050405020304" pitchFamily="18" charset="0"/>
                <a:ea typeface="Times New Roman" panose="02020603050405020304" pitchFamily="18" charset="0"/>
              </a:rPr>
              <a:t>-З</a:t>
            </a:r>
            <a:r>
              <a:rPr lang="kk-KZ" sz="2400" b="1" i="1" u="sng" baseline="-25000" dirty="0">
                <a:solidFill>
                  <a:schemeClr val="accent2"/>
                </a:solidFill>
                <a:latin typeface="Times New Roman" panose="02020603050405020304" pitchFamily="18" charset="0"/>
                <a:ea typeface="Times New Roman" panose="02020603050405020304" pitchFamily="18" charset="0"/>
              </a:rPr>
              <a:t>т</a:t>
            </a:r>
            <a:r>
              <a:rPr lang="kk-KZ" sz="2400" dirty="0">
                <a:latin typeface="Times New Roman" panose="02020603050405020304" pitchFamily="18" charset="0"/>
                <a:ea typeface="Times New Roman" panose="02020603050405020304" pitchFamily="18" charset="0"/>
              </a:rPr>
              <a:t>, </a:t>
            </a:r>
            <a:endParaRPr lang="ru-RU" sz="2400" dirty="0">
              <a:latin typeface="Times New Roman" panose="02020603050405020304" pitchFamily="18" charset="0"/>
              <a:ea typeface="Times New Roman" panose="02020603050405020304" pitchFamily="18" charset="0"/>
            </a:endParaRPr>
          </a:p>
          <a:p>
            <a:pPr indent="0" algn="just">
              <a:spcAft>
                <a:spcPts val="0"/>
              </a:spcAft>
              <a:buNone/>
            </a:pPr>
            <a:r>
              <a:rPr lang="kk-KZ" sz="2400" dirty="0" smtClean="0">
                <a:latin typeface="Times New Roman" panose="02020603050405020304" pitchFamily="18" charset="0"/>
                <a:ea typeface="Times New Roman" panose="02020603050405020304" pitchFamily="18" charset="0"/>
              </a:rPr>
              <a:t>	мұнда</a:t>
            </a:r>
            <a:r>
              <a:rPr lang="kk-KZ" sz="2400" dirty="0">
                <a:latin typeface="Times New Roman" panose="02020603050405020304" pitchFamily="18" charset="0"/>
                <a:ea typeface="Times New Roman" panose="02020603050405020304" pitchFamily="18" charset="0"/>
              </a:rPr>
              <a:t>: Р</a:t>
            </a:r>
            <a:r>
              <a:rPr lang="kk-KZ" sz="2400" i="1" baseline="-25000" dirty="0">
                <a:latin typeface="Times New Roman" panose="02020603050405020304" pitchFamily="18" charset="0"/>
                <a:ea typeface="Times New Roman" panose="02020603050405020304" pitchFamily="18" charset="0"/>
              </a:rPr>
              <a:t>т</a:t>
            </a:r>
            <a:r>
              <a:rPr lang="kk-KZ" sz="2400" dirty="0">
                <a:latin typeface="Times New Roman" panose="02020603050405020304" pitchFamily="18" charset="0"/>
                <a:ea typeface="Times New Roman" panose="02020603050405020304" pitchFamily="18" charset="0"/>
              </a:rPr>
              <a:t> – З</a:t>
            </a:r>
            <a:r>
              <a:rPr lang="kk-KZ" sz="2400" i="1" baseline="-25000" dirty="0">
                <a:latin typeface="Times New Roman" panose="02020603050405020304" pitchFamily="18" charset="0"/>
                <a:ea typeface="Times New Roman" panose="02020603050405020304" pitchFamily="18" charset="0"/>
              </a:rPr>
              <a:t>т</a:t>
            </a:r>
            <a:r>
              <a:rPr lang="kk-KZ" sz="2400" dirty="0">
                <a:latin typeface="Times New Roman" panose="02020603050405020304" pitchFamily="18" charset="0"/>
                <a:ea typeface="Times New Roman" panose="02020603050405020304" pitchFamily="18" charset="0"/>
              </a:rPr>
              <a:t> – сәйкесінше нәтиженің бағалық құны:</a:t>
            </a:r>
            <a:endParaRPr lang="ru-RU" sz="2400" dirty="0">
              <a:latin typeface="Times New Roman" panose="02020603050405020304" pitchFamily="18" charset="0"/>
              <a:ea typeface="Times New Roman" panose="02020603050405020304" pitchFamily="18" charset="0"/>
            </a:endParaRPr>
          </a:p>
          <a:p>
            <a:pPr indent="0" algn="just">
              <a:spcAft>
                <a:spcPts val="0"/>
              </a:spcAft>
              <a:buNone/>
            </a:pPr>
            <a:r>
              <a:rPr lang="kk-KZ" sz="2400" dirty="0">
                <a:latin typeface="Times New Roman" panose="02020603050405020304" pitchFamily="18" charset="0"/>
                <a:ea typeface="Times New Roman" panose="02020603050405020304" pitchFamily="18" charset="0"/>
              </a:rPr>
              <a:t>Шығындардың бағалық құны З</a:t>
            </a:r>
            <a:r>
              <a:rPr lang="kk-KZ" sz="2400" baseline="-25000" dirty="0">
                <a:latin typeface="Times New Roman" panose="02020603050405020304" pitchFamily="18" charset="0"/>
                <a:ea typeface="Times New Roman" panose="02020603050405020304" pitchFamily="18" charset="0"/>
              </a:rPr>
              <a:t>т</a:t>
            </a:r>
            <a:r>
              <a:rPr lang="kk-KZ" sz="2400" dirty="0">
                <a:latin typeface="Times New Roman" panose="02020603050405020304" pitchFamily="18" charset="0"/>
                <a:ea typeface="Times New Roman" panose="02020603050405020304" pitchFamily="18" charset="0"/>
              </a:rPr>
              <a:t> аналогиялық формула бойынша Р</a:t>
            </a:r>
            <a:r>
              <a:rPr lang="kk-KZ" sz="2400" i="1" baseline="-25000" dirty="0">
                <a:latin typeface="Times New Roman" panose="02020603050405020304" pitchFamily="18" charset="0"/>
                <a:ea typeface="Times New Roman" panose="02020603050405020304" pitchFamily="18" charset="0"/>
              </a:rPr>
              <a:t>т</a:t>
            </a:r>
            <a:r>
              <a:rPr lang="kk-KZ" sz="2400" dirty="0">
                <a:latin typeface="Times New Roman" panose="02020603050405020304" pitchFamily="18" charset="0"/>
                <a:ea typeface="Times New Roman" panose="02020603050405020304" pitchFamily="18" charset="0"/>
              </a:rPr>
              <a:t> арқылы жүзеге асырылады. Ал экономикалық әсердің Э</a:t>
            </a:r>
            <a:r>
              <a:rPr lang="kk-KZ" sz="2400" i="1" baseline="-25000" dirty="0">
                <a:latin typeface="Times New Roman" panose="02020603050405020304" pitchFamily="18" charset="0"/>
                <a:ea typeface="Times New Roman" panose="02020603050405020304" pitchFamily="18" charset="0"/>
              </a:rPr>
              <a:t>т</a:t>
            </a:r>
            <a:r>
              <a:rPr lang="kk-KZ" sz="2400" dirty="0">
                <a:latin typeface="Times New Roman" panose="02020603050405020304" pitchFamily="18" charset="0"/>
                <a:ea typeface="Times New Roman" panose="02020603050405020304" pitchFamily="18" charset="0"/>
              </a:rPr>
              <a:t> жеңілдетілген формула бойынша: </a:t>
            </a:r>
            <a:endParaRPr lang="ru-RU" sz="2400" dirty="0">
              <a:latin typeface="Times New Roman" panose="02020603050405020304" pitchFamily="18" charset="0"/>
              <a:ea typeface="Times New Roman" panose="02020603050405020304" pitchFamily="18" charset="0"/>
            </a:endParaRPr>
          </a:p>
          <a:p>
            <a:pPr indent="0" algn="ctr">
              <a:spcAft>
                <a:spcPts val="0"/>
              </a:spcAft>
              <a:buNone/>
            </a:pPr>
            <a:r>
              <a:rPr lang="kk-KZ" sz="2400" b="1" i="1" u="sng" dirty="0">
                <a:solidFill>
                  <a:schemeClr val="accent2"/>
                </a:solidFill>
                <a:latin typeface="Times New Roman" panose="02020603050405020304" pitchFamily="18" charset="0"/>
                <a:ea typeface="Times New Roman" panose="02020603050405020304" pitchFamily="18" charset="0"/>
              </a:rPr>
              <a:t>Э</a:t>
            </a:r>
            <a:r>
              <a:rPr lang="kk-KZ" sz="2400" b="1" i="1" u="sng" baseline="-25000" dirty="0">
                <a:solidFill>
                  <a:schemeClr val="accent2"/>
                </a:solidFill>
                <a:latin typeface="Times New Roman" panose="02020603050405020304" pitchFamily="18" charset="0"/>
                <a:ea typeface="Times New Roman" panose="02020603050405020304" pitchFamily="18" charset="0"/>
              </a:rPr>
              <a:t>т</a:t>
            </a:r>
            <a:r>
              <a:rPr lang="kk-KZ" sz="2400" b="1" i="1" u="sng" dirty="0">
                <a:solidFill>
                  <a:schemeClr val="accent2"/>
                </a:solidFill>
                <a:latin typeface="Times New Roman" panose="02020603050405020304" pitchFamily="18" charset="0"/>
                <a:ea typeface="Times New Roman" panose="02020603050405020304" pitchFamily="18" charset="0"/>
              </a:rPr>
              <a:t>=(Р</a:t>
            </a:r>
            <a:r>
              <a:rPr lang="kk-KZ" sz="2400" b="1" i="1" u="sng" baseline="-25000" dirty="0">
                <a:solidFill>
                  <a:schemeClr val="accent2"/>
                </a:solidFill>
                <a:latin typeface="Times New Roman" panose="02020603050405020304" pitchFamily="18" charset="0"/>
                <a:ea typeface="Times New Roman" panose="02020603050405020304" pitchFamily="18" charset="0"/>
              </a:rPr>
              <a:t>2</a:t>
            </a:r>
            <a:r>
              <a:rPr lang="kk-KZ" sz="2400" b="1" i="1" u="sng" dirty="0">
                <a:solidFill>
                  <a:schemeClr val="accent2"/>
                </a:solidFill>
                <a:latin typeface="Times New Roman" panose="02020603050405020304" pitchFamily="18" charset="0"/>
                <a:ea typeface="Times New Roman" panose="02020603050405020304" pitchFamily="18" charset="0"/>
              </a:rPr>
              <a:t>-З</a:t>
            </a:r>
            <a:r>
              <a:rPr lang="kk-KZ" sz="2400" b="1" i="1" u="sng" baseline="-25000" dirty="0">
                <a:solidFill>
                  <a:schemeClr val="accent2"/>
                </a:solidFill>
                <a:latin typeface="Times New Roman" panose="02020603050405020304" pitchFamily="18" charset="0"/>
                <a:ea typeface="Times New Roman" panose="02020603050405020304" pitchFamily="18" charset="0"/>
              </a:rPr>
              <a:t>2</a:t>
            </a:r>
            <a:r>
              <a:rPr lang="kk-KZ" sz="2400" b="1" i="1" u="sng" dirty="0">
                <a:solidFill>
                  <a:schemeClr val="accent2"/>
                </a:solidFill>
                <a:latin typeface="Times New Roman" panose="02020603050405020304" pitchFamily="18" charset="0"/>
                <a:ea typeface="Times New Roman" panose="02020603050405020304" pitchFamily="18" charset="0"/>
              </a:rPr>
              <a:t>)/(К</a:t>
            </a:r>
            <a:r>
              <a:rPr lang="kk-KZ" sz="2400" b="1" i="1" u="sng" baseline="-25000" dirty="0">
                <a:solidFill>
                  <a:schemeClr val="accent2"/>
                </a:solidFill>
                <a:latin typeface="Times New Roman" panose="02020603050405020304" pitchFamily="18" charset="0"/>
                <a:ea typeface="Times New Roman" panose="02020603050405020304" pitchFamily="18" charset="0"/>
              </a:rPr>
              <a:t>р</a:t>
            </a:r>
            <a:r>
              <a:rPr lang="kk-KZ" sz="2400" b="1" i="1" u="sng" dirty="0">
                <a:solidFill>
                  <a:schemeClr val="accent2"/>
                </a:solidFill>
                <a:latin typeface="Times New Roman" panose="02020603050405020304" pitchFamily="18" charset="0"/>
                <a:ea typeface="Times New Roman" panose="02020603050405020304" pitchFamily="18" charset="0"/>
              </a:rPr>
              <a:t>-Е</a:t>
            </a:r>
            <a:r>
              <a:rPr lang="kk-KZ" sz="2400" b="1" i="1" u="sng" baseline="-25000" dirty="0">
                <a:solidFill>
                  <a:schemeClr val="accent2"/>
                </a:solidFill>
                <a:latin typeface="Times New Roman" panose="02020603050405020304" pitchFamily="18" charset="0"/>
                <a:ea typeface="Times New Roman" panose="02020603050405020304" pitchFamily="18" charset="0"/>
              </a:rPr>
              <a:t>нп</a:t>
            </a:r>
            <a:r>
              <a:rPr lang="kk-KZ" sz="2400" b="1" i="1" u="sng" dirty="0">
                <a:solidFill>
                  <a:schemeClr val="accent2"/>
                </a:solidFill>
                <a:latin typeface="Times New Roman" panose="02020603050405020304" pitchFamily="18" charset="0"/>
                <a:ea typeface="Times New Roman" panose="02020603050405020304" pitchFamily="18" charset="0"/>
              </a:rPr>
              <a:t>)</a:t>
            </a:r>
            <a:endParaRPr lang="ru-RU" sz="2400" b="1" i="1" u="sng" dirty="0">
              <a:solidFill>
                <a:schemeClr val="accent2"/>
              </a:solidFill>
              <a:latin typeface="Times New Roman" panose="02020603050405020304" pitchFamily="18" charset="0"/>
              <a:ea typeface="Times New Roman" panose="02020603050405020304" pitchFamily="18" charset="0"/>
            </a:endParaRPr>
          </a:p>
          <a:p>
            <a:pPr indent="0" algn="just">
              <a:spcAft>
                <a:spcPts val="0"/>
              </a:spcAft>
              <a:buNone/>
            </a:pPr>
            <a:r>
              <a:rPr lang="kk-KZ" sz="2400" dirty="0" smtClean="0">
                <a:latin typeface="Times New Roman" panose="02020603050405020304" pitchFamily="18" charset="0"/>
                <a:ea typeface="Times New Roman" panose="02020603050405020304" pitchFamily="18" charset="0"/>
              </a:rPr>
              <a:t>	мұнда</a:t>
            </a:r>
            <a:r>
              <a:rPr lang="kk-KZ" sz="2400" dirty="0">
                <a:latin typeface="Times New Roman" panose="02020603050405020304" pitchFamily="18" charset="0"/>
                <a:ea typeface="Times New Roman" panose="02020603050405020304" pitchFamily="18" charset="0"/>
              </a:rPr>
              <a:t>: Р</a:t>
            </a:r>
            <a:r>
              <a:rPr lang="kk-KZ" sz="2400" baseline="-25000" dirty="0">
                <a:latin typeface="Times New Roman" panose="02020603050405020304" pitchFamily="18" charset="0"/>
                <a:ea typeface="Times New Roman" panose="02020603050405020304" pitchFamily="18" charset="0"/>
              </a:rPr>
              <a:t>2</a:t>
            </a:r>
            <a:r>
              <a:rPr lang="kk-KZ" sz="2400" dirty="0">
                <a:latin typeface="Times New Roman" panose="02020603050405020304" pitchFamily="18" charset="0"/>
                <a:ea typeface="Times New Roman" panose="02020603050405020304" pitchFamily="18" charset="0"/>
              </a:rPr>
              <a:t> және З</a:t>
            </a:r>
            <a:r>
              <a:rPr lang="kk-KZ" sz="2400" baseline="-25000" dirty="0">
                <a:latin typeface="Times New Roman" panose="02020603050405020304" pitchFamily="18" charset="0"/>
                <a:ea typeface="Times New Roman" panose="02020603050405020304" pitchFamily="18" charset="0"/>
              </a:rPr>
              <a:t>2</a:t>
            </a:r>
            <a:r>
              <a:rPr lang="kk-KZ" sz="2400" dirty="0">
                <a:latin typeface="Times New Roman" panose="02020603050405020304" pitchFamily="18" charset="0"/>
                <a:ea typeface="Times New Roman" panose="02020603050405020304" pitchFamily="18" charset="0"/>
              </a:rPr>
              <a:t> техникаға кірудегі шығындар және есептеу кезең нәтижесінің өзгермелі сәйкестігі.</a:t>
            </a:r>
            <a:endParaRPr lang="ru-RU" sz="2400" dirty="0">
              <a:latin typeface="Times New Roman" panose="02020603050405020304" pitchFamily="18" charset="0"/>
              <a:ea typeface="Times New Roman" panose="02020603050405020304" pitchFamily="18" charset="0"/>
            </a:endParaRPr>
          </a:p>
          <a:p>
            <a:pPr indent="0" algn="just">
              <a:spcAft>
                <a:spcPts val="0"/>
              </a:spcAft>
              <a:buNone/>
            </a:pPr>
            <a:r>
              <a:rPr lang="kk-KZ" sz="2400" dirty="0">
                <a:latin typeface="Times New Roman" panose="02020603050405020304" pitchFamily="18" charset="0"/>
                <a:ea typeface="Times New Roman" panose="02020603050405020304" pitchFamily="18" charset="0"/>
              </a:rPr>
              <a:t>	К</a:t>
            </a:r>
            <a:r>
              <a:rPr lang="kk-KZ" sz="2400" baseline="-25000" dirty="0">
                <a:latin typeface="Times New Roman" panose="02020603050405020304" pitchFamily="18" charset="0"/>
                <a:ea typeface="Times New Roman" panose="02020603050405020304" pitchFamily="18" charset="0"/>
              </a:rPr>
              <a:t>р</a:t>
            </a:r>
            <a:r>
              <a:rPr lang="kk-KZ" sz="2400" dirty="0">
                <a:latin typeface="Times New Roman" panose="02020603050405020304" pitchFamily="18" charset="0"/>
                <a:ea typeface="Times New Roman" panose="02020603050405020304" pitchFamily="18" charset="0"/>
              </a:rPr>
              <a:t> – фактор уақытындағы өндірістік қордың негізгі (реновациялық) толық қалпына келтіру жүйесі;</a:t>
            </a:r>
            <a:endParaRPr lang="ru-RU" sz="24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3131221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Объект 6"/>
          <p:cNvPicPr>
            <a:picLocks noGrp="1" noChangeAspect="1"/>
          </p:cNvPicPr>
          <p:nvPr>
            <p:ph idx="1"/>
          </p:nvPr>
        </p:nvPicPr>
        <p:blipFill>
          <a:blip r:embed="rId2"/>
          <a:stretch>
            <a:fillRect/>
          </a:stretch>
        </p:blipFill>
        <p:spPr>
          <a:xfrm>
            <a:off x="2398426" y="989350"/>
            <a:ext cx="9129010" cy="1558977"/>
          </a:xfrm>
          <a:prstGeom prst="rect">
            <a:avLst/>
          </a:prstGeom>
        </p:spPr>
      </p:pic>
      <p:sp>
        <p:nvSpPr>
          <p:cNvPr id="8" name="Прямоугольник 7"/>
          <p:cNvSpPr/>
          <p:nvPr/>
        </p:nvSpPr>
        <p:spPr>
          <a:xfrm>
            <a:off x="854439" y="3892739"/>
            <a:ext cx="8424472" cy="1754326"/>
          </a:xfrm>
          <a:prstGeom prst="rect">
            <a:avLst/>
          </a:prstGeom>
        </p:spPr>
        <p:txBody>
          <a:bodyPr wrap="square">
            <a:spAutoFit/>
          </a:bodyPr>
          <a:lstStyle/>
          <a:p>
            <a:pPr indent="450215" algn="just">
              <a:spcAft>
                <a:spcPts val="0"/>
              </a:spcAft>
            </a:pPr>
            <a:r>
              <a:rPr lang="kk-KZ" b="1" i="1" u="sng" dirty="0">
                <a:solidFill>
                  <a:schemeClr val="accent2"/>
                </a:solidFill>
                <a:latin typeface="Times New Roman" panose="02020603050405020304" pitchFamily="18" charset="0"/>
                <a:ea typeface="Times New Roman" panose="02020603050405020304" pitchFamily="18" charset="0"/>
              </a:rPr>
              <a:t>Өз-өзін бақылау сұрақтары</a:t>
            </a:r>
            <a:r>
              <a:rPr lang="kk-KZ" dirty="0">
                <a:latin typeface="Times New Roman" panose="02020603050405020304" pitchFamily="18" charset="0"/>
                <a:ea typeface="Times New Roman" panose="02020603050405020304" pitchFamily="18" charset="0"/>
              </a:rPr>
              <a:t>: </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1. Экономикалық талдау не үшін қолданылады?</a:t>
            </a:r>
            <a:endParaRPr lang="ru-RU" dirty="0">
              <a:latin typeface="Times New Roman" panose="02020603050405020304" pitchFamily="18" charset="0"/>
              <a:ea typeface="Times New Roman" panose="02020603050405020304" pitchFamily="18" charset="0"/>
            </a:endParaRPr>
          </a:p>
          <a:p>
            <a:pPr indent="450215" algn="just">
              <a:spcAft>
                <a:spcPts val="0"/>
              </a:spcAft>
              <a:tabLst>
                <a:tab pos="342900" algn="l"/>
              </a:tabLst>
            </a:pPr>
            <a:r>
              <a:rPr lang="kk-KZ" dirty="0">
                <a:latin typeface="Times New Roman" panose="02020603050405020304" pitchFamily="18" charset="0"/>
                <a:ea typeface="Times New Roman" panose="02020603050405020304" pitchFamily="18" charset="0"/>
              </a:rPr>
              <a:t>2.Экономикалық талдауда қандай міндеттер қойылады?</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3.Активтердің табыстылығы дегеніміз не?</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4. Кәсіпорынның төлемқабілеттілігі деп нені айтамыз?</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5. Кәсіпкерлік қызмет қандай жолмен бағаланады?</a:t>
            </a:r>
            <a:endParaRPr lang="ru-RU"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13316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pPr marL="0" indent="0" algn="ctr">
              <a:buNone/>
            </a:pPr>
            <a:r>
              <a:rPr lang="kk-KZ" sz="4000" b="1" i="1" u="sng" dirty="0" smtClean="0">
                <a:solidFill>
                  <a:schemeClr val="accent2"/>
                </a:solidFill>
                <a:latin typeface="Times New Roman" panose="02020603050405020304" pitchFamily="18" charset="0"/>
                <a:cs typeface="Times New Roman" panose="02020603050405020304" pitchFamily="18" charset="0"/>
              </a:rPr>
              <a:t>Зейін қойып тыңдағандарына </a:t>
            </a:r>
          </a:p>
          <a:p>
            <a:pPr marL="0" indent="0" algn="ctr">
              <a:buNone/>
            </a:pPr>
            <a:r>
              <a:rPr lang="kk-KZ" sz="4000" b="1" i="1" u="sng" dirty="0" smtClean="0">
                <a:solidFill>
                  <a:schemeClr val="accent2"/>
                </a:solidFill>
                <a:latin typeface="Times New Roman" panose="02020603050405020304" pitchFamily="18" charset="0"/>
                <a:cs typeface="Times New Roman" panose="02020603050405020304" pitchFamily="18" charset="0"/>
              </a:rPr>
              <a:t>Рахмет!</a:t>
            </a:r>
            <a:endParaRPr lang="ru-RU" sz="4000" b="1" i="1" u="sng" dirty="0">
              <a:solidFill>
                <a:schemeClr val="accent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9347054"/>
      </p:ext>
    </p:extLst>
  </p:cSld>
  <p:clrMapOvr>
    <a:masterClrMapping/>
  </p:clrMapOvr>
</p:sld>
</file>

<file path=ppt/theme/theme1.xml><?xml version="1.0" encoding="utf-8"?>
<a:theme xmlns:a="http://schemas.openxmlformats.org/drawingml/2006/main" name="След самолета">
  <a:themeElements>
    <a:clrScheme name="След самолета">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50CFB4"/>
      </a:accent5>
      <a:accent6>
        <a:srgbClr val="0D8EC5"/>
      </a:accent6>
      <a:hlink>
        <a:srgbClr val="EA5A0C"/>
      </a:hlink>
      <a:folHlink>
        <a:srgbClr val="F09D3A"/>
      </a:folHlink>
    </a:clrScheme>
    <a:fontScheme name="След самолета">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лед самолета">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FE1EB5C7-81A8-4CBA-AE6E-B3BF73DC3895}"/>
    </a:ext>
  </a:extLst>
</a:theme>
</file>

<file path=docProps/app.xml><?xml version="1.0" encoding="utf-8"?>
<Properties xmlns="http://schemas.openxmlformats.org/officeDocument/2006/extended-properties" xmlns:vt="http://schemas.openxmlformats.org/officeDocument/2006/docPropsVTypes">
  <Template>TM04033937[[fn=След самолета]]</Template>
  <TotalTime>37</TotalTime>
  <Words>330</Words>
  <Application>Microsoft Office PowerPoint</Application>
  <PresentationFormat>Широкоэкранный</PresentationFormat>
  <Paragraphs>47</Paragraphs>
  <Slides>16</Slides>
  <Notes>0</Notes>
  <HiddenSlides>0</HiddenSlides>
  <MMClips>0</MMClips>
  <ScaleCrop>false</ScaleCrop>
  <HeadingPairs>
    <vt:vector size="8" baseType="variant">
      <vt:variant>
        <vt:lpstr>Использованные шрифты</vt:lpstr>
      </vt:variant>
      <vt:variant>
        <vt:i4>3</vt:i4>
      </vt:variant>
      <vt:variant>
        <vt:lpstr>Тема</vt:lpstr>
      </vt:variant>
      <vt:variant>
        <vt:i4>1</vt:i4>
      </vt:variant>
      <vt:variant>
        <vt:lpstr>Внедренные серверы OLE</vt:lpstr>
      </vt:variant>
      <vt:variant>
        <vt:i4>1</vt:i4>
      </vt:variant>
      <vt:variant>
        <vt:lpstr>Заголовки слайдов</vt:lpstr>
      </vt:variant>
      <vt:variant>
        <vt:i4>16</vt:i4>
      </vt:variant>
    </vt:vector>
  </HeadingPairs>
  <TitlesOfParts>
    <vt:vector size="21" baseType="lpstr">
      <vt:lpstr>Arial</vt:lpstr>
      <vt:lpstr>Century Gothic</vt:lpstr>
      <vt:lpstr>Times New Roman</vt:lpstr>
      <vt:lpstr>След самолета</vt:lpstr>
      <vt:lpstr>Equation.3</vt:lpstr>
      <vt:lpstr>Кәсіпкерлік қызметтің тиімділігін талдау мен бағалау.</vt:lpstr>
      <vt:lpstr>Қарастырылатын сұрақтар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Кәсіпкерлік қызметтің тиімділігін талдау мен бағалау.</dc:title>
  <dc:creator>Пользователь Windows</dc:creator>
  <cp:lastModifiedBy>Пользователь Windows</cp:lastModifiedBy>
  <cp:revision>5</cp:revision>
  <dcterms:created xsi:type="dcterms:W3CDTF">2020-03-29T17:34:10Z</dcterms:created>
  <dcterms:modified xsi:type="dcterms:W3CDTF">2020-03-29T18:11:48Z</dcterms:modified>
</cp:coreProperties>
</file>